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334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2123"/>
    <a:srgbClr val="0948CB"/>
    <a:srgbClr val="0B49CB"/>
    <a:srgbClr val="F2F4F8"/>
    <a:srgbClr val="1C7DDB"/>
    <a:srgbClr val="121619"/>
    <a:srgbClr val="F2F2F2"/>
    <a:srgbClr val="145579"/>
    <a:srgbClr val="3A6483"/>
    <a:srgbClr val="204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96"/>
    <p:restoredTop sz="85269"/>
  </p:normalViewPr>
  <p:slideViewPr>
    <p:cSldViewPr snapToGrid="0" snapToObjects="1">
      <p:cViewPr>
        <p:scale>
          <a:sx n="90" d="100"/>
          <a:sy n="90" d="100"/>
        </p:scale>
        <p:origin x="856" y="4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jpeg>
</file>

<file path=ppt/media/image28.jpeg>
</file>

<file path=ppt/media/image3.png>
</file>

<file path=ppt/media/image4.jpeg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6027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0524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75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0030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1582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7745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028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3901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89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5AD2CB-FCBB-7B73-4C3F-3292EA893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8EF4B8-B646-F1EE-975D-728B4D1EE6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78CF30-56E7-920D-A993-910C4CC035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4AB241-C6A1-2100-E122-4CE8904955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714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gif"/><Relationship Id="rId5" Type="http://schemas.openxmlformats.org/officeDocument/2006/relationships/image" Target="../media/image5.gif"/><Relationship Id="rId4" Type="http://schemas.openxmlformats.org/officeDocument/2006/relationships/hyperlink" Target="https://github.com/GastCre/IBM-Data-Science-course/blob/d502cd91a8bd4ebe79801161a59edc15719b3d5b/9.%20Applied%20Data%20Science%20Capstone/2.%20labs-jupyter-spacex-Data%20wrangling.ipynb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d502cd91a8bd4ebe79801161a59edc15719b3d5b/9.%20Applied%20Data%20Science%20Capstone/2.2%20eda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1%20jupyter-labs-eda-sql-coursera_sqllite.ipynb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1%20jupyter-labs-eda-sql-coursera_sqllite.ipynb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f522c981c1d91ad56273b79b978c841aad8a5d48/9.%20Applied%20Data%20Science%20Capstone/4.%20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352d7a7caeb2dfa5615df2e3f4dad50a83ccc744/9.%20Applied%20Data%20Science%20Capstone/5.%20SpaceX_Machine%20Learning%20Prediction_Part_5_mac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f3a8a40861055866a476b71df15cbce156b6cf10/9.%20Applied%20Data%20Science%20Capstone/1.%20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Falcon_9_and_Falcon_Heavy_launche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96c4e849215bb096bebbb752c9c9eb1c129d26ac/9.%20Applied%20Data%20Science%20Capstone/1.1%20jupyter-labs-web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Gastón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Creci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	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07/03/2025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6991B8-6B23-53FD-492F-CD03C300D917}"/>
              </a:ext>
            </a:extLst>
          </p:cNvPr>
          <p:cNvSpPr txBox="1"/>
          <p:nvPr/>
        </p:nvSpPr>
        <p:spPr>
          <a:xfrm>
            <a:off x="415934" y="5766088"/>
            <a:ext cx="6724605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Disclaimer: this presentation is filled in from a template, following specific directions. If it was up to me, I wouldn’t clutter that much text and bullet points, and rather keep a simple style.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032668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First, we identify missing values in the landing pad column, as well as identify data types.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Afterwards, we explore the launches sites and orbit types of each launch, and find that most of the rockets are launched at CCAFS SLC 40, and to a GTO orbit.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outcomes, we identify the successful and unsuccessful landings, and transform their values into numerical Booleans (0/1) for feature engineering.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F3BF2-0520-85D6-2E1E-4513C112A5CB}"/>
              </a:ext>
            </a:extLst>
          </p:cNvPr>
          <p:cNvSpPr txBox="1"/>
          <p:nvPr/>
        </p:nvSpPr>
        <p:spPr>
          <a:xfrm>
            <a:off x="1588719" y="4171547"/>
            <a:ext cx="172601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EDA:</a:t>
            </a:r>
          </a:p>
          <a:p>
            <a:pPr algn="ctr"/>
            <a:r>
              <a:rPr lang="en-US" dirty="0"/>
              <a:t>Identify missing values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B754D1-0ED8-4637-9315-5910B6FBE497}"/>
              </a:ext>
            </a:extLst>
          </p:cNvPr>
          <p:cNvSpPr txBox="1"/>
          <p:nvPr/>
        </p:nvSpPr>
        <p:spPr>
          <a:xfrm>
            <a:off x="3899990" y="4171547"/>
            <a:ext cx="150627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EDA:</a:t>
            </a:r>
          </a:p>
          <a:p>
            <a:pPr algn="ctr"/>
            <a:r>
              <a:rPr lang="en-US" dirty="0"/>
              <a:t>launch sites and orbits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95DAAC-254F-0999-BCF9-EF26016C701C}"/>
              </a:ext>
            </a:extLst>
          </p:cNvPr>
          <p:cNvSpPr txBox="1"/>
          <p:nvPr/>
        </p:nvSpPr>
        <p:spPr>
          <a:xfrm>
            <a:off x="5991521" y="4297345"/>
            <a:ext cx="195816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Training labels:</a:t>
            </a:r>
          </a:p>
          <a:p>
            <a:pPr algn="ctr"/>
            <a:r>
              <a:rPr lang="en-US" dirty="0"/>
              <a:t>Outcomes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DFF60CA1-F536-1D88-7DD0-CFD407D825DD}"/>
              </a:ext>
            </a:extLst>
          </p:cNvPr>
          <p:cNvSpPr/>
          <p:nvPr/>
        </p:nvSpPr>
        <p:spPr>
          <a:xfrm>
            <a:off x="3314738" y="4471629"/>
            <a:ext cx="585252" cy="3231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0AC767F-C1B7-8781-573C-E4175C20F7D9}"/>
              </a:ext>
            </a:extLst>
          </p:cNvPr>
          <p:cNvSpPr/>
          <p:nvPr/>
        </p:nvSpPr>
        <p:spPr>
          <a:xfrm>
            <a:off x="5406269" y="4471629"/>
            <a:ext cx="585252" cy="3231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BC4645A-308B-00F2-5345-CEF0E752A8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7840" y="3990470"/>
            <a:ext cx="1726390" cy="962318"/>
          </a:xfrm>
          <a:prstGeom prst="rect">
            <a:avLst/>
          </a:prstGeom>
        </p:spPr>
      </p:pic>
      <p:pic>
        <p:nvPicPr>
          <p:cNvPr id="14" name="Picture 13" descr="A rocket taking off from a round circular area&#10;&#10;AI-generated content may be incorrect.">
            <a:extLst>
              <a:ext uri="{FF2B5EF4-FFF2-40B4-BE49-F238E27FC236}">
                <a16:creationId xmlns:a16="http://schemas.microsoft.com/office/drawing/2014/main" id="{7B93941D-070B-C85F-C88D-A41E80C1CB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7840" y="5063255"/>
            <a:ext cx="1749668" cy="96231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BC6B500-E6C3-B380-8848-1824823993E5}"/>
              </a:ext>
            </a:extLst>
          </p:cNvPr>
          <p:cNvSpPr txBox="1"/>
          <p:nvPr/>
        </p:nvSpPr>
        <p:spPr>
          <a:xfrm>
            <a:off x="8405828" y="4297345"/>
            <a:ext cx="24352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724A88-D0CE-E74E-93D6-92A0BEF48CA4}"/>
              </a:ext>
            </a:extLst>
          </p:cNvPr>
          <p:cNvSpPr txBox="1"/>
          <p:nvPr/>
        </p:nvSpPr>
        <p:spPr>
          <a:xfrm>
            <a:off x="8405828" y="5316546"/>
            <a:ext cx="24352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E38A8D0A-1594-7C45-E197-240BA1C4AD2D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7949680" y="4482011"/>
            <a:ext cx="457200" cy="138500"/>
          </a:xfrm>
          <a:prstGeom prst="bentConnector3">
            <a:avLst/>
          </a:prstGeom>
          <a:ln w="60325">
            <a:solidFill>
              <a:schemeClr val="accent1"/>
            </a:solidFill>
            <a:tailEnd type="triangle"/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9D14DE1E-F98D-1D85-E2D6-EB0C03C13ECC}"/>
              </a:ext>
            </a:extLst>
          </p:cNvPr>
          <p:cNvCxnSpPr>
            <a:cxnSpLocks/>
            <a:stCxn id="7" idx="3"/>
            <a:endCxn id="16" idx="1"/>
          </p:cNvCxnSpPr>
          <p:nvPr/>
        </p:nvCxnSpPr>
        <p:spPr>
          <a:xfrm>
            <a:off x="7949680" y="4620511"/>
            <a:ext cx="457200" cy="880701"/>
          </a:xfrm>
          <a:prstGeom prst="bentConnector3">
            <a:avLst>
              <a:gd name="adj1" fmla="val 50001"/>
            </a:avLst>
          </a:prstGeom>
          <a:ln w="60325">
            <a:solidFill>
              <a:schemeClr val="accent1"/>
            </a:solidFill>
            <a:tailEnd type="triangle"/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plotted the following relationships due to their possible correlation with the landing outcome: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mass, launch site, and flight number.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rate, orbit type, payload mass, and flight number.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success yearly trend.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4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81273"/>
            <a:ext cx="9745589" cy="476434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SQL queries we performed were to obtain: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names of the unique launch sites.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records where launch sites begin with ‘CCA’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average payload mass carried by booster version F9 v1.1.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date when the first successful landing outcome in a ground pad was archived.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boosters which succeeded in a drone ship and have a payload mass between 4 and 6 tones.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number of successful and failure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 versions that carried the maximum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month names, failure landing outcomes in a drone shup, booster versions and launch sites for the year 2015.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ranked count of landing outcomes between the data 04/06/2010 and 20/03/2017.</a:t>
            </a:r>
            <a:endParaRPr lang="en-US" dirty="0"/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created a Folium map centered at NASA Johnson Space Center (NJSC) at Houston, TX. Using the map objects circle and marker, we added a circle around NJSC and the other launch sites within the data set, and a label (marker) displaying the name of the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Within each launch, we added a marker cluster object to show the outcome of the landing (success/failure), indicated by the color in the customized icons.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Finally, we study the proximity of the launch sites to cities, railways, highways and costal lines by drawing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PolyLine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computing the distance to each item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MousePosition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selecting a launch site or all of them using a dropdown menu, we made a dashboard displaying: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with total success landings corresponding to all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with success rate specialized to a specific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Additionally, we plot the successes and failures for the different booster version categories, as a function of the payload mass, which range is controlled by a slider.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studying these plots, we can study the optimum site launch, booster category version and payload mass in order to have a successful outcome.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400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236901"/>
            <a:ext cx="9745589" cy="6516709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identify the target variable as class, this is, the outcome of the landing.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standardizing the data, we split it into train and test data, with the test size being a 20% of the total.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Then, we performed a grid search to look for the best parameters for: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Support vector machine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evaluated their scores via: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 on train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 on test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Confusion matric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2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F1D21645-4462-D421-F965-5F88C9E6B5E6}"/>
              </a:ext>
            </a:extLst>
          </p:cNvPr>
          <p:cNvSpPr txBox="1">
            <a:spLocks/>
          </p:cNvSpPr>
          <p:nvPr/>
        </p:nvSpPr>
        <p:spPr>
          <a:xfrm>
            <a:off x="6027811" y="3060995"/>
            <a:ext cx="9745589" cy="651670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K-nearest neighbors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graph with numbers and red dots&#10;&#10;AI-generated content may be incorrect.">
            <a:extLst>
              <a:ext uri="{FF2B5EF4-FFF2-40B4-BE49-F238E27FC236}">
                <a16:creationId xmlns:a16="http://schemas.microsoft.com/office/drawing/2014/main" id="{55805149-7C32-A2A1-5650-0297FD6F43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4470" y="3790691"/>
            <a:ext cx="5840604" cy="289035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1F68127-C6A5-C60D-C4A8-3BA542858E1C}"/>
              </a:ext>
            </a:extLst>
          </p:cNvPr>
          <p:cNvSpPr/>
          <p:nvPr/>
        </p:nvSpPr>
        <p:spPr>
          <a:xfrm>
            <a:off x="852204" y="1362808"/>
            <a:ext cx="4593099" cy="251054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E5CF40-CBDC-E260-7E5C-9610DC17909D}"/>
              </a:ext>
            </a:extLst>
          </p:cNvPr>
          <p:cNvSpPr txBox="1"/>
          <p:nvPr/>
        </p:nvSpPr>
        <p:spPr>
          <a:xfrm>
            <a:off x="2303415" y="1517189"/>
            <a:ext cx="1813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EDA Visualization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0BAAEE-F276-ED82-8F64-6719E538925D}"/>
              </a:ext>
            </a:extLst>
          </p:cNvPr>
          <p:cNvSpPr txBox="1"/>
          <p:nvPr/>
        </p:nvSpPr>
        <p:spPr>
          <a:xfrm>
            <a:off x="852204" y="1886521"/>
            <a:ext cx="4716389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outcome is skewed within each launch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Most of the failed launches are in CCAFS SLC 40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KSL LC 39A has the higher success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 with heavier payload masses are mostly successful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successful orbits are ES-L1, GEO, HEO and SSO.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success in the LEO orbit seems to be related to the number of flights, although is not the case for the GTO orbit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Heavy payloads are more successful in the LEO, ISS and PO orbits.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success rate has been increasing since 2013.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E88A9E0-DF59-52DB-EF0C-C335DA70C3B7}"/>
              </a:ext>
            </a:extLst>
          </p:cNvPr>
          <p:cNvSpPr/>
          <p:nvPr/>
        </p:nvSpPr>
        <p:spPr>
          <a:xfrm>
            <a:off x="728914" y="4034357"/>
            <a:ext cx="4716389" cy="251054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FF4E7D-03C4-723E-5208-7D66E7B2D624}"/>
              </a:ext>
            </a:extLst>
          </p:cNvPr>
          <p:cNvSpPr txBox="1"/>
          <p:nvPr/>
        </p:nvSpPr>
        <p:spPr>
          <a:xfrm>
            <a:off x="2591442" y="4188738"/>
            <a:ext cx="99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EDA SQL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9A8651-E06D-2A62-A750-41130248F3DA}"/>
              </a:ext>
            </a:extLst>
          </p:cNvPr>
          <p:cNvSpPr txBox="1"/>
          <p:nvPr/>
        </p:nvSpPr>
        <p:spPr>
          <a:xfrm>
            <a:off x="728912" y="4539531"/>
            <a:ext cx="4716389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payload mass carried by boosters launched by NASA (CRS) is 48213 Kg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average payload mass carried by booster version F9 v1.1 is 2534.66 Kg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first successful landing outcome in ground pad was archived on the 22/12/2015.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is a total of 61 successful missions and 10 failed missions.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successful orbits are ES-L1, GEO, HEO and SSO.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landing outcomes are using a drone ship, and the least are the parachute landing.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7" name="Picture 16" descr="Interactive dashboard">
            <a:extLst>
              <a:ext uri="{FF2B5EF4-FFF2-40B4-BE49-F238E27FC236}">
                <a16:creationId xmlns:a16="http://schemas.microsoft.com/office/drawing/2014/main" id="{743D397E-0061-596C-F9C9-40A58DF27A8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17915" y="1377803"/>
            <a:ext cx="5245998" cy="241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4847A-0DCC-E5BD-BEDA-133839546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0AFEDB-165E-D3D4-EC36-200602F1C5FE}"/>
              </a:ext>
            </a:extLst>
          </p:cNvPr>
          <p:cNvSpPr txBox="1">
            <a:spLocks/>
          </p:cNvSpPr>
          <p:nvPr/>
        </p:nvSpPr>
        <p:spPr>
          <a:xfrm>
            <a:off x="770011" y="1438211"/>
            <a:ext cx="9319211" cy="4881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predictive analysis revealed that the best model to predict the landing outcomes is a Decision Tree with: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Criterion: ‘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gini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Max_depth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6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Max_features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=‘sqrt’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Overall reaching the most accuracy of all models with a value of 0.88.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 dirty="0"/>
          </a:p>
          <a:p>
            <a:pPr lvl="1"/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BB0D5F-E849-BE3C-6A1A-C7B6D8F5B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C3FD92D-1620-7928-8B8B-D37DBC30F7A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83C7C0A-00F9-CB3D-353C-81DD4548B282}"/>
              </a:ext>
            </a:extLst>
          </p:cNvPr>
          <p:cNvSpPr txBox="1">
            <a:spLocks/>
          </p:cNvSpPr>
          <p:nvPr/>
        </p:nvSpPr>
        <p:spPr>
          <a:xfrm>
            <a:off x="4389247" y="1788723"/>
            <a:ext cx="7068725" cy="4881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Min_samples_split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10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Splitter: random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098170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476850"/>
            <a:ext cx="445704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SLC 40 has the greatest number of landing outcomes, with higher success rate towards higher number of flights.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VAFB SLC 4E has the least amount of data, with mostly successful landings.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 39A has mostly successful landings, and higher number of flights than VAFB SLC 4E.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264E3A-3DCF-37AD-26D5-ED4681CCA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2013" y="1552018"/>
            <a:ext cx="5230402" cy="473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63BADC-DE89-D592-AB16-32008300FC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3778" y="1910993"/>
            <a:ext cx="6558591" cy="3714412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F48C1F8-1DAB-A95E-4428-E32056A63034}"/>
              </a:ext>
            </a:extLst>
          </p:cNvPr>
          <p:cNvSpPr txBox="1">
            <a:spLocks/>
          </p:cNvSpPr>
          <p:nvPr/>
        </p:nvSpPr>
        <p:spPr>
          <a:xfrm>
            <a:off x="846738" y="2013901"/>
            <a:ext cx="4457040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SLC 40 has a payload mass distribution mostly between 0 and 8k with a few successful outliers between 12k and 16k.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VAFB SLC 4E successful landings increase with the payload mass.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 39A has most successful landings for a payload mass lighter than 6k Kg, but no signs of an overall apparent distribution.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9CD48C-9EC9-83E0-AB6A-704E3A182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7729" y="1869895"/>
            <a:ext cx="5614260" cy="3630023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25ED6D3-C1E0-06B9-92D6-AF1E1D4ED35E}"/>
              </a:ext>
            </a:extLst>
          </p:cNvPr>
          <p:cNvSpPr txBox="1">
            <a:spLocks/>
          </p:cNvSpPr>
          <p:nvPr/>
        </p:nvSpPr>
        <p:spPr>
          <a:xfrm>
            <a:off x="846738" y="2013901"/>
            <a:ext cx="4457040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successful orbits are: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ES-L1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SSO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unsuccessful one is SO.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have to keep in mind that there is only one data point for the orbits HEO, ES-L1, SO and GEO.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D15855-5DB8-14A8-EA1B-01A55651AF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4135" y="2059146"/>
            <a:ext cx="6362203" cy="4032589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3B42B0-50B1-0BE8-F22D-50BE1C63EB47}"/>
              </a:ext>
            </a:extLst>
          </p:cNvPr>
          <p:cNvSpPr txBox="1">
            <a:spLocks/>
          </p:cNvSpPr>
          <p:nvPr/>
        </p:nvSpPr>
        <p:spPr>
          <a:xfrm>
            <a:off x="846738" y="2013901"/>
            <a:ext cx="4457040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the LEO orbit, all landings are successful after more than 10 flights.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seems to be a similar case for the SSO orbit.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GTO orbit has the most data points, and it shows no relationship with the number of flights.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VLEO orbit has mostly success landings as the number of flights increases, except for two flights.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540236-FB26-1FE3-020B-97EED57A3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5978" y="2059145"/>
            <a:ext cx="6399064" cy="403258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4B221F-D907-FFC9-6F12-A7480ACE9D19}"/>
              </a:ext>
            </a:extLst>
          </p:cNvPr>
          <p:cNvSpPr txBox="1">
            <a:spLocks/>
          </p:cNvSpPr>
          <p:nvPr/>
        </p:nvSpPr>
        <p:spPr>
          <a:xfrm>
            <a:off x="846738" y="2013901"/>
            <a:ext cx="4457040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Heavier loads result in a successful landing for the LEO, ISS and PO orbits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SSO orbit has a 100% success rate for the payload masses under 5k Kg.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GTO orbit does not seem to follow any trends.</a:t>
            </a: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4C2442-ED8D-0ACC-554D-D750950100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5978" y="1954278"/>
            <a:ext cx="6399064" cy="413745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450AC4B-CD10-52B6-187E-F1BB78BD74D0}"/>
              </a:ext>
            </a:extLst>
          </p:cNvPr>
          <p:cNvSpPr txBox="1">
            <a:spLocks/>
          </p:cNvSpPr>
          <p:nvPr/>
        </p:nvSpPr>
        <p:spPr>
          <a:xfrm>
            <a:off x="846738" y="2013901"/>
            <a:ext cx="4457040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success rate improves over time, with the exception of 2018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quick Google search indicates that it corresponds to problems with the hydraulic systems and the landing leg deployment.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select the names of the launch sites:</a:t>
            </a:r>
          </a:p>
          <a:p>
            <a:pPr lvl="1">
              <a:lnSpc>
                <a:spcPts val="1350"/>
              </a:lnSpc>
              <a:buFont typeface="Wingdings" pitchFamily="2" charset="2"/>
              <a:buChar char="Ø"/>
            </a:pP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select distinct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Launch_Site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are four different launch sites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DC3BB06-5206-34D8-B46F-7505DC8996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1820301"/>
              </p:ext>
            </p:extLst>
          </p:nvPr>
        </p:nvGraphicFramePr>
        <p:xfrm>
          <a:off x="8291245" y="2126751"/>
          <a:ext cx="1909568" cy="25297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9568">
                  <a:extLst>
                    <a:ext uri="{9D8B030D-6E8A-4147-A177-3AD203B41FA5}">
                      <a16:colId xmlns:a16="http://schemas.microsoft.com/office/drawing/2014/main" val="3226850323"/>
                    </a:ext>
                  </a:extLst>
                </a:gridCol>
              </a:tblGrid>
              <a:tr h="5059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Launch site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6358898"/>
                  </a:ext>
                </a:extLst>
              </a:tr>
              <a:tr h="5059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CCAFS LC-40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15754165"/>
                  </a:ext>
                </a:extLst>
              </a:tr>
              <a:tr h="5059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VAFB SLC-4E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25545724"/>
                  </a:ext>
                </a:extLst>
              </a:tr>
              <a:tr h="5059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KSC LC-39A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30563193"/>
                  </a:ext>
                </a:extLst>
              </a:tr>
              <a:tr h="5059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CCAFS SLC-40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08301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select 5 records where launch sites begin with the string ‘CCA’:</a:t>
            </a:r>
          </a:p>
          <a:p>
            <a:pPr lvl="1">
              <a:lnSpc>
                <a:spcPts val="1350"/>
              </a:lnSpc>
              <a:buFont typeface="Wingdings" pitchFamily="2" charset="2"/>
              <a:buChar char="Ø"/>
            </a:pP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select </a:t>
            </a:r>
            <a:r>
              <a:rPr lang="en-US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 where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Launch_Site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like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'%CCA%'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limit </a:t>
            </a:r>
            <a:r>
              <a:rPr lang="en-US" sz="14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5</a:t>
            </a:r>
          </a:p>
          <a:p>
            <a:pPr marL="457200" lvl="1" indent="0">
              <a:lnSpc>
                <a:spcPts val="1350"/>
              </a:lnSpc>
              <a:buNone/>
            </a:pPr>
            <a:endParaRPr lang="en-US" sz="1400" b="0" dirty="0">
              <a:solidFill>
                <a:srgbClr val="098658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the following records: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A776E91-165A-7AFD-29D2-B46F15D7E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837" y="3544585"/>
            <a:ext cx="11644326" cy="2408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DBED73E7-56A5-85E1-F512-D36EC155F17A}"/>
              </a:ext>
            </a:extLst>
          </p:cNvPr>
          <p:cNvSpPr txBox="1">
            <a:spLocks/>
          </p:cNvSpPr>
          <p:nvPr/>
        </p:nvSpPr>
        <p:spPr>
          <a:xfrm>
            <a:off x="770011" y="1823684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calculate the total payload carried by boosters from NASA (CRS)</a:t>
            </a:r>
          </a:p>
          <a:p>
            <a:pPr lvl="1">
              <a:lnSpc>
                <a:spcPts val="1350"/>
              </a:lnSpc>
              <a:buFont typeface="Wingdings" pitchFamily="2" charset="2"/>
              <a:buChar char="Ø"/>
            </a:pP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select </a:t>
            </a:r>
            <a:r>
              <a:rPr lang="en-US" sz="14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sum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(PAYLOAD_MASS__KG_)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 where Customer like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'%CRS%'</a:t>
            </a:r>
            <a:endParaRPr lang="en-US" sz="1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 marL="457200" lvl="1" indent="0">
              <a:lnSpc>
                <a:spcPts val="1350"/>
              </a:lnSpc>
              <a:buFont typeface="Arial" panose="020B0604020202020204" pitchFamily="34" charset="0"/>
              <a:buNone/>
            </a:pPr>
            <a:endParaRPr lang="en-US" sz="1400" dirty="0">
              <a:solidFill>
                <a:srgbClr val="098658"/>
              </a:solidFill>
              <a:latin typeface="Menlo" panose="020B0609030804020204" pitchFamily="49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a total payload mass of 48213 Kg.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50525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AE115E09-62A1-86E8-6A8E-1209F41ADEAE}"/>
              </a:ext>
            </a:extLst>
          </p:cNvPr>
          <p:cNvSpPr txBox="1">
            <a:spLocks/>
          </p:cNvSpPr>
          <p:nvPr/>
        </p:nvSpPr>
        <p:spPr>
          <a:xfrm>
            <a:off x="770011" y="1823684"/>
            <a:ext cx="10687961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calculate the average payload mass carried by booster version F9 v1.1 </a:t>
            </a:r>
          </a:p>
          <a:p>
            <a:pPr lvl="1">
              <a:lnSpc>
                <a:spcPts val="1350"/>
              </a:lnSpc>
              <a:buFont typeface="Wingdings" pitchFamily="2" charset="2"/>
              <a:buChar char="Ø"/>
            </a:pP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select avg(PAYLOAD_MASS__KG_)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 where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Booster_Version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like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'</a:t>
            </a:r>
            <a:r>
              <a:rPr lang="en-US" sz="1400" b="0" dirty="0">
                <a:solidFill>
                  <a:srgbClr val="9A2123"/>
                </a:solidFill>
                <a:effectLst/>
                <a:latin typeface="Menlo" panose="020B0609030804020204" pitchFamily="49" charset="0"/>
              </a:rPr>
              <a:t>%F9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v1.1%’</a:t>
            </a:r>
          </a:p>
          <a:p>
            <a:pPr marL="457200" lvl="1" indent="0">
              <a:lnSpc>
                <a:spcPts val="1350"/>
              </a:lnSpc>
              <a:buNone/>
            </a:pPr>
            <a:endParaRPr lang="en-US" sz="1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an average payload mass of 2534.67 Kg.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F991A450-77E3-9C3A-EB34-A3000AFE4FBF}"/>
              </a:ext>
            </a:extLst>
          </p:cNvPr>
          <p:cNvSpPr txBox="1">
            <a:spLocks/>
          </p:cNvSpPr>
          <p:nvPr/>
        </p:nvSpPr>
        <p:spPr>
          <a:xfrm>
            <a:off x="770011" y="1823684"/>
            <a:ext cx="10687961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f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ind the dates of the first successful landing outcome on ground pad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  <a:p>
            <a:pPr lvl="1">
              <a:lnSpc>
                <a:spcPts val="1350"/>
              </a:lnSpc>
              <a:buFont typeface="Wingdings" pitchFamily="2" charset="2"/>
              <a:buChar char="Ø"/>
            </a:pP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select </a:t>
            </a:r>
            <a:r>
              <a:rPr lang="en-US" sz="14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min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(Date)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 where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Landing_Outcome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like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'%Success (ground pad)%'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marL="457200" lvl="1" indent="0">
              <a:lnSpc>
                <a:spcPts val="1350"/>
              </a:lnSpc>
              <a:buNone/>
            </a:pPr>
            <a:endParaRPr lang="en-US" sz="1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that 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first successful landing outcome on ground pad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was on 22/12/2015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160BB8BE-B0F0-566E-D26B-6B6BA2C14C16}"/>
              </a:ext>
            </a:extLst>
          </p:cNvPr>
          <p:cNvSpPr txBox="1">
            <a:spLocks/>
          </p:cNvSpPr>
          <p:nvPr/>
        </p:nvSpPr>
        <p:spPr>
          <a:xfrm>
            <a:off x="770011" y="1823684"/>
            <a:ext cx="10687961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ist the names of 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ts val="1350"/>
              </a:lnSpc>
              <a:buFont typeface="Wingdings" pitchFamily="2" charset="2"/>
              <a:buChar char="Ø"/>
            </a:pP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select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Booster_Version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 where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Landing_Outcome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like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'%Success (drone ship)%'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and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PAYLOAD_MASS__KG_ BETWEEN </a:t>
            </a:r>
            <a:r>
              <a:rPr lang="en-US" sz="14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4000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and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6000</a:t>
            </a:r>
            <a:endParaRPr lang="en-US" sz="1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 marL="457200" lvl="1" indent="0">
              <a:lnSpc>
                <a:spcPts val="1350"/>
              </a:lnSpc>
              <a:buNone/>
            </a:pPr>
            <a:endParaRPr lang="en-US" sz="1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the following boosters: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4D8F0AA-1D7C-C192-FE09-627F3B057D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70997"/>
              </p:ext>
            </p:extLst>
          </p:nvPr>
        </p:nvGraphicFramePr>
        <p:xfrm>
          <a:off x="4962418" y="3929770"/>
          <a:ext cx="1909568" cy="23895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9568">
                  <a:extLst>
                    <a:ext uri="{9D8B030D-6E8A-4147-A177-3AD203B41FA5}">
                      <a16:colId xmlns:a16="http://schemas.microsoft.com/office/drawing/2014/main" val="322685032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Booster version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6358898"/>
                  </a:ext>
                </a:extLst>
              </a:tr>
              <a:tr h="5059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F9 FT B1022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15754165"/>
                  </a:ext>
                </a:extLst>
              </a:tr>
              <a:tr h="50595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F9 FT B1026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25545724"/>
                  </a:ext>
                </a:extLst>
              </a:tr>
              <a:tr h="5059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F9 FT B1021.2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30563193"/>
                  </a:ext>
                </a:extLst>
              </a:tr>
              <a:tr h="5059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F9 FT B1031.2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08301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4E792B99-63C6-9738-2752-8A6BF1662A62}"/>
              </a:ext>
            </a:extLst>
          </p:cNvPr>
          <p:cNvSpPr txBox="1">
            <a:spLocks/>
          </p:cNvSpPr>
          <p:nvPr/>
        </p:nvSpPr>
        <p:spPr>
          <a:xfrm>
            <a:off x="770011" y="1823684"/>
            <a:ext cx="10687961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calculate the total number of successful and failure mission outcomes</a:t>
            </a:r>
          </a:p>
          <a:p>
            <a:pPr lvl="1">
              <a:lnSpc>
                <a:spcPts val="1350"/>
              </a:lnSpc>
              <a:buFont typeface="Wingdings" pitchFamily="2" charset="2"/>
              <a:buChar char="Ø"/>
            </a:pP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select (select count(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Landing_Outcome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 where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Landing_Outcome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like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'%Success%'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SuccessCount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(select count(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Landing_Outcome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 where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Landing_Outcome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like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‘</a:t>
            </a:r>
            <a:r>
              <a:rPr lang="en-US" sz="1400" b="0" dirty="0">
                <a:solidFill>
                  <a:srgbClr val="9A2123"/>
                </a:solidFill>
                <a:effectLst/>
                <a:latin typeface="Menlo" panose="020B0609030804020204" pitchFamily="49" charset="0"/>
              </a:rPr>
              <a:t>%Failure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%'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FailureCount</a:t>
            </a:r>
            <a:endParaRPr lang="en-US" sz="1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 marL="457200" lvl="1" indent="0">
              <a:lnSpc>
                <a:spcPts val="1350"/>
              </a:lnSpc>
              <a:buNone/>
            </a:pPr>
            <a:endParaRPr lang="en-US" sz="1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the following count: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8FC517E-C653-25D3-5F94-55839F99C3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7321045"/>
              </p:ext>
            </p:extLst>
          </p:nvPr>
        </p:nvGraphicFramePr>
        <p:xfrm>
          <a:off x="4962418" y="3929770"/>
          <a:ext cx="1890446" cy="7921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5223">
                  <a:extLst>
                    <a:ext uri="{9D8B030D-6E8A-4147-A177-3AD203B41FA5}">
                      <a16:colId xmlns:a16="http://schemas.microsoft.com/office/drawing/2014/main" val="3226850323"/>
                    </a:ext>
                  </a:extLst>
                </a:gridCol>
                <a:gridCol w="945223">
                  <a:extLst>
                    <a:ext uri="{9D8B030D-6E8A-4147-A177-3AD203B41FA5}">
                      <a16:colId xmlns:a16="http://schemas.microsoft.com/office/drawing/2014/main" val="2398837802"/>
                    </a:ext>
                  </a:extLst>
                </a:gridCol>
              </a:tblGrid>
              <a:tr h="30826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Success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Failure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6358898"/>
                  </a:ext>
                </a:extLst>
              </a:tr>
              <a:tr h="4264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57541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1012B928-D9E4-A721-4736-79609BCCF955}"/>
              </a:ext>
            </a:extLst>
          </p:cNvPr>
          <p:cNvSpPr txBox="1">
            <a:spLocks/>
          </p:cNvSpPr>
          <p:nvPr/>
        </p:nvSpPr>
        <p:spPr>
          <a:xfrm>
            <a:off x="770011" y="1823684"/>
            <a:ext cx="8476731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list the names of the booster which have carried the maximum payload mass</a:t>
            </a:r>
          </a:p>
          <a:p>
            <a:pPr lvl="1">
              <a:lnSpc>
                <a:spcPts val="1350"/>
              </a:lnSpc>
              <a:buFont typeface="Wingdings" pitchFamily="2" charset="2"/>
              <a:buChar char="Ø"/>
            </a:pP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select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Booster_Version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 where PAYLOAD_MASS__KG_ </a:t>
            </a:r>
            <a:r>
              <a:rPr lang="en-US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(select </a:t>
            </a:r>
            <a:r>
              <a:rPr lang="en-US" sz="14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max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(PAYLOAD_MASS__KG_)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SPACEXTABLE)</a:t>
            </a:r>
          </a:p>
          <a:p>
            <a:pPr marL="457200" lvl="1" indent="0">
              <a:lnSpc>
                <a:spcPts val="1350"/>
              </a:lnSpc>
              <a:buNone/>
            </a:pPr>
            <a:endParaRPr lang="en-US" sz="1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the booster versions displayed in the table.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5142982-36C0-0B55-18A6-81326F1D0C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3725201"/>
              </p:ext>
            </p:extLst>
          </p:nvPr>
        </p:nvGraphicFramePr>
        <p:xfrm>
          <a:off x="9332646" y="1778107"/>
          <a:ext cx="1654140" cy="4556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4140">
                  <a:extLst>
                    <a:ext uri="{9D8B030D-6E8A-4147-A177-3AD203B41FA5}">
                      <a16:colId xmlns:a16="http://schemas.microsoft.com/office/drawing/2014/main" val="33164186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Booster version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28515530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effectLst/>
                        </a:rPr>
                        <a:t>F9 B5 B1048.4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17378804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F9 B5 B1049.4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58814606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F9 B5 B1051.3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61188326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F9 B5 B1056.4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27288886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F9 B5 B1048.5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9565797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F9 B5 B1051.4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89245029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F9 B5 B1049.5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154373330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F9 B5 B1060.2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45998382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F9 B5 B1058.3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84161053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F9 B5 B1051.6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07100756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F9 B5 B1060.3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46258561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F9 B5 B1049.7</a:t>
                      </a:r>
                      <a:endParaRPr lang="en-US" dirty="0">
                        <a:effectLst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22793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9703B4A8-E425-03D0-3029-3F4E43EE86A3}"/>
              </a:ext>
            </a:extLst>
          </p:cNvPr>
          <p:cNvSpPr txBox="1">
            <a:spLocks/>
          </p:cNvSpPr>
          <p:nvPr/>
        </p:nvSpPr>
        <p:spPr>
          <a:xfrm>
            <a:off x="770011" y="182368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list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ts val="1350"/>
              </a:lnSpc>
              <a:buFont typeface="Wingdings" pitchFamily="2" charset="2"/>
              <a:buChar char="Ø"/>
            </a:pP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select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substr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(Date,</a:t>
            </a:r>
            <a:r>
              <a:rPr lang="en-US" sz="14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6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US" sz="14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month,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Landing_Outcome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Booster_Version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Launch_Site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 where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substr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(Date,</a:t>
            </a:r>
            <a:r>
              <a:rPr lang="en-US" sz="14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US" sz="14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US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'2015'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and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Landing_Outcome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like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'</a:t>
            </a:r>
            <a:r>
              <a:rPr lang="en-US" sz="1400" b="0" dirty="0">
                <a:solidFill>
                  <a:srgbClr val="9A2123"/>
                </a:solidFill>
                <a:effectLst/>
                <a:latin typeface="Menlo" panose="020B0609030804020204" pitchFamily="49" charset="0"/>
              </a:rPr>
              <a:t>%Failure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(drone ship)%'</a:t>
            </a:r>
            <a:endParaRPr lang="en-US" sz="1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 marL="457200" lvl="1" indent="0">
              <a:lnSpc>
                <a:spcPts val="1350"/>
              </a:lnSpc>
              <a:buNone/>
            </a:pPr>
            <a:endParaRPr lang="en-US" sz="1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that all failed landings in 2015 were launched from CCAFS LC-40 in a drone ship in January and April.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011AF0A-6EB0-C870-5D7B-E2E6C75CFF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6984680"/>
              </p:ext>
            </p:extLst>
          </p:nvPr>
        </p:nvGraphicFramePr>
        <p:xfrm>
          <a:off x="1941816" y="4679783"/>
          <a:ext cx="8589196" cy="12186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7299">
                  <a:extLst>
                    <a:ext uri="{9D8B030D-6E8A-4147-A177-3AD203B41FA5}">
                      <a16:colId xmlns:a16="http://schemas.microsoft.com/office/drawing/2014/main" val="3226850323"/>
                    </a:ext>
                  </a:extLst>
                </a:gridCol>
                <a:gridCol w="2147299">
                  <a:extLst>
                    <a:ext uri="{9D8B030D-6E8A-4147-A177-3AD203B41FA5}">
                      <a16:colId xmlns:a16="http://schemas.microsoft.com/office/drawing/2014/main" val="2398837802"/>
                    </a:ext>
                  </a:extLst>
                </a:gridCol>
                <a:gridCol w="2147299">
                  <a:extLst>
                    <a:ext uri="{9D8B030D-6E8A-4147-A177-3AD203B41FA5}">
                      <a16:colId xmlns:a16="http://schemas.microsoft.com/office/drawing/2014/main" val="3875848990"/>
                    </a:ext>
                  </a:extLst>
                </a:gridCol>
                <a:gridCol w="2147299">
                  <a:extLst>
                    <a:ext uri="{9D8B030D-6E8A-4147-A177-3AD203B41FA5}">
                      <a16:colId xmlns:a16="http://schemas.microsoft.com/office/drawing/2014/main" val="1711261607"/>
                    </a:ext>
                  </a:extLst>
                </a:gridCol>
              </a:tblGrid>
              <a:tr h="30826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Month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Landing outcome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Booster version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Launch site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6358898"/>
                  </a:ext>
                </a:extLst>
              </a:tr>
              <a:tr h="4264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Failure (drone ship)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F9 v1.1 B1012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CCAFS LC-40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15754165"/>
                  </a:ext>
                </a:extLst>
              </a:tr>
              <a:tr h="4264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Failure (drone ship)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F9 v1.1 B1015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CCAFS LC-40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63054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7BAFA0BB-168A-9DA9-04E5-8DBA5EB13BDD}"/>
              </a:ext>
            </a:extLst>
          </p:cNvPr>
          <p:cNvSpPr txBox="1">
            <a:spLocks/>
          </p:cNvSpPr>
          <p:nvPr/>
        </p:nvSpPr>
        <p:spPr>
          <a:xfrm>
            <a:off x="770011" y="1823684"/>
            <a:ext cx="7552056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ts val="1350"/>
              </a:lnSpc>
              <a:buFont typeface="Wingdings" pitchFamily="2" charset="2"/>
              <a:buChar char="Ø"/>
            </a:pP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select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Landing_Outcome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count(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Landing_Outcome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count </a:t>
            </a:r>
            <a:r>
              <a:rPr lang="en-US" sz="1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SPACEXTABLE where Date between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'2010-06-04'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and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'2017-02-20'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group by </a:t>
            </a:r>
            <a:r>
              <a:rPr lang="en-US" sz="1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Landing_Outcome</a:t>
            </a:r>
            <a:r>
              <a:rPr lang="en-US" sz="1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order by count desc</a:t>
            </a:r>
          </a:p>
          <a:p>
            <a:pPr marL="457200" lvl="1" indent="0">
              <a:lnSpc>
                <a:spcPts val="1350"/>
              </a:lnSpc>
              <a:buNone/>
            </a:pPr>
            <a:endParaRPr lang="en-US" sz="1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that the higher number of counts corresponds to a launch without attempt to land, whereas the second higher count corresponds to both successful and failed drone ship landings.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smaller count corresponds to failed landings with parachute, and precluded landings with drone ship.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AD21E6F-44AD-6867-85CD-9E8E8E04D6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0782867"/>
              </p:ext>
            </p:extLst>
          </p:nvPr>
        </p:nvGraphicFramePr>
        <p:xfrm>
          <a:off x="8322067" y="1979296"/>
          <a:ext cx="3322547" cy="3154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9644">
                  <a:extLst>
                    <a:ext uri="{9D8B030D-6E8A-4147-A177-3AD203B41FA5}">
                      <a16:colId xmlns:a16="http://schemas.microsoft.com/office/drawing/2014/main" val="3316418655"/>
                    </a:ext>
                  </a:extLst>
                </a:gridCol>
                <a:gridCol w="1052903">
                  <a:extLst>
                    <a:ext uri="{9D8B030D-6E8A-4147-A177-3AD203B41FA5}">
                      <a16:colId xmlns:a16="http://schemas.microsoft.com/office/drawing/2014/main" val="55601600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Landing outcome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Count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28515530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effectLst/>
                        </a:rPr>
                        <a:t>No attempt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effectLst/>
                        </a:rPr>
                        <a:t>9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17378804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Success (drone ship)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5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58814606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Failure (drone ship)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5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61188326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Success (ground pad)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3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27288886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Controlled (ocean)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3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9565797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Uncontrolled (ocean)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2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89245029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Failure (parachute)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2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154373330"/>
                  </a:ext>
                </a:extLst>
              </a:tr>
              <a:tr h="2619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Precluded (drone ship)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59983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circled the site locations and added markers to display their name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Locating the launch sites on the map</a:t>
            </a:r>
          </a:p>
        </p:txBody>
      </p:sp>
      <p:pic>
        <p:nvPicPr>
          <p:cNvPr id="22" name="Picture 21" descr="A map of the united states&#10;&#10;AI-generated content may be incorrect.">
            <a:extLst>
              <a:ext uri="{FF2B5EF4-FFF2-40B4-BE49-F238E27FC236}">
                <a16:creationId xmlns:a16="http://schemas.microsoft.com/office/drawing/2014/main" id="{1D689C03-91F1-302B-0CC6-C80EA6363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4144" y="1979426"/>
            <a:ext cx="5466454" cy="3207099"/>
          </a:xfrm>
          <a:prstGeom prst="rect">
            <a:avLst/>
          </a:prstGeom>
        </p:spPr>
      </p:pic>
      <p:pic>
        <p:nvPicPr>
          <p:cNvPr id="23" name="Picture 22" descr="A map with circles and a map of land&#10;&#10;AI-generated content may be incorrect.">
            <a:extLst>
              <a:ext uri="{FF2B5EF4-FFF2-40B4-BE49-F238E27FC236}">
                <a16:creationId xmlns:a16="http://schemas.microsoft.com/office/drawing/2014/main" id="{6310B767-DC99-18B2-5E4A-49CF05AA96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4361" y="1471869"/>
            <a:ext cx="3126249" cy="1984408"/>
          </a:xfrm>
          <a:prstGeom prst="ellipse">
            <a:avLst/>
          </a:prstGeom>
          <a:ln w="38100">
            <a:solidFill>
              <a:schemeClr val="accent1"/>
            </a:solidFill>
          </a:ln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67FC52C-CAF2-E1B2-0D99-4598E9EC72B1}"/>
              </a:ext>
            </a:extLst>
          </p:cNvPr>
          <p:cNvCxnSpPr>
            <a:cxnSpLocks/>
          </p:cNvCxnSpPr>
          <p:nvPr/>
        </p:nvCxnSpPr>
        <p:spPr>
          <a:xfrm flipV="1">
            <a:off x="6184717" y="2068271"/>
            <a:ext cx="853836" cy="113575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96ED267-8215-6578-7AF6-EF68E5D3531C}"/>
              </a:ext>
            </a:extLst>
          </p:cNvPr>
          <p:cNvCxnSpPr>
            <a:cxnSpLocks/>
          </p:cNvCxnSpPr>
          <p:nvPr/>
        </p:nvCxnSpPr>
        <p:spPr>
          <a:xfrm flipV="1">
            <a:off x="6589878" y="3451731"/>
            <a:ext cx="2255964" cy="25870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Donut 25">
            <a:extLst>
              <a:ext uri="{FF2B5EF4-FFF2-40B4-BE49-F238E27FC236}">
                <a16:creationId xmlns:a16="http://schemas.microsoft.com/office/drawing/2014/main" id="{4C53A9E4-42C1-A557-FE67-43FAA4EBE6D8}"/>
              </a:ext>
            </a:extLst>
          </p:cNvPr>
          <p:cNvSpPr/>
          <p:nvPr/>
        </p:nvSpPr>
        <p:spPr>
          <a:xfrm>
            <a:off x="6094086" y="3061120"/>
            <a:ext cx="739589" cy="685800"/>
          </a:xfrm>
          <a:prstGeom prst="donut">
            <a:avLst>
              <a:gd name="adj" fmla="val 546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2" y="2324389"/>
            <a:ext cx="10214664" cy="4351338"/>
          </a:xfrm>
          <a:prstGeom prst="rect">
            <a:avLst/>
          </a:prstGeom>
        </p:spPr>
        <p:txBody>
          <a:bodyPr lIns="91440" tIns="45720" rIns="91440" bIns="45720" anchor="t">
            <a:normAutofit fontScale="925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used a cluster of markers with their color displaying the outcome of the launch (success: green / failure: red).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site with the most successful launches, as seen during the EDA, is KSC-LC 39-A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Displaying launch outcomes</a:t>
            </a:r>
          </a:p>
        </p:txBody>
      </p:sp>
      <p:pic>
        <p:nvPicPr>
          <p:cNvPr id="4" name="Picture 3" descr="A map with numbers and circles&#10;&#10;AI-generated content may be incorrect.">
            <a:extLst>
              <a:ext uri="{FF2B5EF4-FFF2-40B4-BE49-F238E27FC236}">
                <a16:creationId xmlns:a16="http://schemas.microsoft.com/office/drawing/2014/main" id="{0D08B358-676E-E043-0012-EC439D5CF6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7572" y="1790700"/>
            <a:ext cx="5638800" cy="3276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819B06F-AEA9-303E-E4EB-F589D85FA4A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0368" b="10368"/>
          <a:stretch/>
        </p:blipFill>
        <p:spPr>
          <a:xfrm>
            <a:off x="657914" y="1790700"/>
            <a:ext cx="3126249" cy="1984408"/>
          </a:xfrm>
          <a:prstGeom prst="ellipse">
            <a:avLst/>
          </a:prstGeom>
          <a:ln w="38100">
            <a:solidFill>
              <a:schemeClr val="accent1"/>
            </a:solidFill>
          </a:ln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3D9D3F1-C68D-6CD8-CEC5-1CDFC00C5C24}"/>
              </a:ext>
            </a:extLst>
          </p:cNvPr>
          <p:cNvCxnSpPr>
            <a:cxnSpLocks/>
          </p:cNvCxnSpPr>
          <p:nvPr/>
        </p:nvCxnSpPr>
        <p:spPr>
          <a:xfrm flipH="1">
            <a:off x="2523732" y="3188043"/>
            <a:ext cx="3224631" cy="58706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1A9655D-8357-0746-C105-60C080B3F1AB}"/>
              </a:ext>
            </a:extLst>
          </p:cNvPr>
          <p:cNvCxnSpPr>
            <a:cxnSpLocks/>
          </p:cNvCxnSpPr>
          <p:nvPr/>
        </p:nvCxnSpPr>
        <p:spPr>
          <a:xfrm flipH="1" flipV="1">
            <a:off x="2780522" y="1836538"/>
            <a:ext cx="2967841" cy="74866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Donut 13">
            <a:extLst>
              <a:ext uri="{FF2B5EF4-FFF2-40B4-BE49-F238E27FC236}">
                <a16:creationId xmlns:a16="http://schemas.microsoft.com/office/drawing/2014/main" id="{BB169975-19FB-9536-A955-E81A83B1F345}"/>
              </a:ext>
            </a:extLst>
          </p:cNvPr>
          <p:cNvSpPr/>
          <p:nvPr/>
        </p:nvSpPr>
        <p:spPr>
          <a:xfrm>
            <a:off x="5245300" y="2541791"/>
            <a:ext cx="739589" cy="685800"/>
          </a:xfrm>
          <a:prstGeom prst="donut">
            <a:avLst>
              <a:gd name="adj" fmla="val 546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453745" y="1893308"/>
            <a:ext cx="5501079" cy="521170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These particular sites are situated at the same distance from the coast from both sides.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They are also close to a rail, possibly used to transport the rockets.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Also, they are quite far from the city of Cape Canaveral, at around 20 Km.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Proximity analysis</a:t>
            </a:r>
          </a:p>
        </p:txBody>
      </p:sp>
      <p:pic>
        <p:nvPicPr>
          <p:cNvPr id="4" name="Picture 3" descr="A map of a city&#10;&#10;AI-generated content may be incorrect.">
            <a:extLst>
              <a:ext uri="{FF2B5EF4-FFF2-40B4-BE49-F238E27FC236}">
                <a16:creationId xmlns:a16="http://schemas.microsoft.com/office/drawing/2014/main" id="{10966D61-FA1C-21D0-D294-BDBBE6146F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657" y="1420208"/>
            <a:ext cx="2070100" cy="54377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05D6F78-8B1B-E4F0-8BA4-99120D6881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80" t="724" r="-963" b="970"/>
          <a:stretch/>
        </p:blipFill>
        <p:spPr>
          <a:xfrm>
            <a:off x="3113333" y="1473204"/>
            <a:ext cx="3158836" cy="2760054"/>
          </a:xfrm>
          <a:prstGeom prst="ellipse">
            <a:avLst/>
          </a:prstGeom>
          <a:ln w="38100">
            <a:solidFill>
              <a:schemeClr val="accent1"/>
            </a:solidFill>
          </a:ln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3853D47-8FCD-217D-0EA0-3AC4845AD777}"/>
              </a:ext>
            </a:extLst>
          </p:cNvPr>
          <p:cNvCxnSpPr>
            <a:cxnSpLocks/>
          </p:cNvCxnSpPr>
          <p:nvPr/>
        </p:nvCxnSpPr>
        <p:spPr>
          <a:xfrm flipV="1">
            <a:off x="1636468" y="1516699"/>
            <a:ext cx="2590579" cy="75410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5476626-031E-BEF2-553A-381D18F668FA}"/>
              </a:ext>
            </a:extLst>
          </p:cNvPr>
          <p:cNvCxnSpPr>
            <a:cxnSpLocks/>
          </p:cNvCxnSpPr>
          <p:nvPr/>
        </p:nvCxnSpPr>
        <p:spPr>
          <a:xfrm>
            <a:off x="2041629" y="2777218"/>
            <a:ext cx="1684395" cy="119140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onut 9">
            <a:extLst>
              <a:ext uri="{FF2B5EF4-FFF2-40B4-BE49-F238E27FC236}">
                <a16:creationId xmlns:a16="http://schemas.microsoft.com/office/drawing/2014/main" id="{2FC19196-C991-5C73-E5C6-76C8A126C373}"/>
              </a:ext>
            </a:extLst>
          </p:cNvPr>
          <p:cNvSpPr/>
          <p:nvPr/>
        </p:nvSpPr>
        <p:spPr>
          <a:xfrm>
            <a:off x="1545837" y="2127901"/>
            <a:ext cx="739589" cy="685800"/>
          </a:xfrm>
          <a:prstGeom prst="donut">
            <a:avLst>
              <a:gd name="adj" fmla="val 546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Upon selecting ‘All sites’ in a dropdown element, in accordance with our EDA results, the most successful site is KSC LC-39A, followed by CCAFS SLC-40, VAFB SLC-4E, and CCAFS LC-40.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Building a dashboard: total success rate</a:t>
            </a:r>
          </a:p>
        </p:txBody>
      </p:sp>
      <p:pic>
        <p:nvPicPr>
          <p:cNvPr id="4" name="Picture 3" descr="Interactive dashboard">
            <a:extLst>
              <a:ext uri="{FF2B5EF4-FFF2-40B4-BE49-F238E27FC236}">
                <a16:creationId xmlns:a16="http://schemas.microsoft.com/office/drawing/2014/main" id="{66092E0E-EE44-3928-D815-1BF8D5E16E0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4842" y="1689692"/>
            <a:ext cx="5945937" cy="2734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focus on the most successful site, KSC LC-39A. As we can see, it has a 76.9% of successful landing, and a 23.1% of failed landings.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Building a dashboard: success rate per site</a:t>
            </a:r>
          </a:p>
        </p:txBody>
      </p:sp>
      <p:pic>
        <p:nvPicPr>
          <p:cNvPr id="6" name="Picture 5" descr="A green and red pie chart&#10;&#10;AI-generated content may be incorrect.">
            <a:extLst>
              <a:ext uri="{FF2B5EF4-FFF2-40B4-BE49-F238E27FC236}">
                <a16:creationId xmlns:a16="http://schemas.microsoft.com/office/drawing/2014/main" id="{1E9C2AE5-DD16-5348-2A9C-037ED504CA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4841" y="1676245"/>
            <a:ext cx="5945937" cy="3121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259211" y="1674235"/>
            <a:ext cx="3654321" cy="4351338"/>
          </a:xfrm>
          <a:prstGeom prst="rect">
            <a:avLst/>
          </a:prstGeom>
        </p:spPr>
        <p:txBody>
          <a:bodyPr lIns="91440" tIns="45720" rIns="91440" bIns="45720" anchor="t">
            <a:normAutofit fontScale="925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Selecting a meaningful payload range using the slider, we can see that the FT booster version has mixed outcomes, although mostly positive.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booster version B4 only has successful outcomes, and so does the B5, although having only one data point in the data set.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Building a dashboard: Outcome vs payload by booster version</a:t>
            </a:r>
          </a:p>
        </p:txBody>
      </p:sp>
      <p:pic>
        <p:nvPicPr>
          <p:cNvPr id="4" name="Picture 3" descr="A graph with numbers and a number of numbers&#10;&#10;AI-generated content may be incorrect.">
            <a:extLst>
              <a:ext uri="{FF2B5EF4-FFF2-40B4-BE49-F238E27FC236}">
                <a16:creationId xmlns:a16="http://schemas.microsoft.com/office/drawing/2014/main" id="{53272AE6-0C86-BFAA-D688-53ACBCB0E2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962" y="1464415"/>
            <a:ext cx="7772400" cy="4712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311301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retrieved via SpaceX API and web scraping with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BeatifulSoup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stored as a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Dataframe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cleaned and specialized to the Falcon 9 launches.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cleaned, separated into numerical and categorical columns and classified according to the mission outcomes.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sets collected via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API: JSON response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scraping: HTML response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parsed data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launching the SpaceX API, we extract the IDs of the rocket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 the IDs to extract the properties of each launch.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build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data and filter the Falcon 9 launches.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C48436-5A6D-36A5-C073-F8C0064B8F2E}"/>
              </a:ext>
            </a:extLst>
          </p:cNvPr>
          <p:cNvSpPr txBox="1"/>
          <p:nvPr/>
        </p:nvSpPr>
        <p:spPr>
          <a:xfrm>
            <a:off x="6027811" y="1963626"/>
            <a:ext cx="2098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Launch SpaceX API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7A1920-DDB9-E991-EE30-70D46BEFDC87}"/>
              </a:ext>
            </a:extLst>
          </p:cNvPr>
          <p:cNvSpPr txBox="1"/>
          <p:nvPr/>
        </p:nvSpPr>
        <p:spPr>
          <a:xfrm>
            <a:off x="6533949" y="2422329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F78304-A3D7-D642-EE3B-F237CAC59538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JSON response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DC570-9B05-066B-D608-D3FB29C8C5C2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Dataframe</a:t>
            </a:r>
            <a:r>
              <a:rPr lang="en-US" dirty="0"/>
              <a:t> with IDs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0BACE7-42E0-CC30-FA03-3643A0756717}"/>
              </a:ext>
            </a:extLst>
          </p:cNvPr>
          <p:cNvSpPr txBox="1"/>
          <p:nvPr/>
        </p:nvSpPr>
        <p:spPr>
          <a:xfrm>
            <a:off x="6533948" y="3379037"/>
            <a:ext cx="39028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API and IDs to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</a:t>
            </a:r>
          </a:p>
          <a:p>
            <a:pPr marL="285750" indent="-285750">
              <a:buFontTx/>
              <a:buChar char="-"/>
            </a:pPr>
            <a:r>
              <a:rPr lang="en-US" dirty="0"/>
              <a:t>Core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CDA3B2-5E74-40AF-FA7B-88A20160C3A9}"/>
              </a:ext>
            </a:extLst>
          </p:cNvPr>
          <p:cNvSpPr txBox="1"/>
          <p:nvPr/>
        </p:nvSpPr>
        <p:spPr>
          <a:xfrm>
            <a:off x="6533948" y="5074409"/>
            <a:ext cx="3564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 Falcon 9 launches</a:t>
            </a: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ADBBE459-DFD4-CA83-C28A-8BBFF5D385BE}"/>
              </a:ext>
            </a:extLst>
          </p:cNvPr>
          <p:cNvCxnSpPr>
            <a:cxnSpLocks/>
            <a:endCxn id="7" idx="1"/>
          </p:cNvCxnSpPr>
          <p:nvPr/>
        </p:nvCxnSpPr>
        <p:spPr>
          <a:xfrm rot="16200000" flipH="1">
            <a:off x="6282230" y="2355275"/>
            <a:ext cx="274037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DC34F2B8-F3A5-32DD-7089-68C181231A20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3CCE6038-5210-040C-F7D5-A43DC3CDD911}"/>
              </a:ext>
            </a:extLst>
          </p:cNvPr>
          <p:cNvCxnSpPr>
            <a:cxnSpLocks/>
          </p:cNvCxnSpPr>
          <p:nvPr/>
        </p:nvCxnSpPr>
        <p:spPr>
          <a:xfrm rot="16200000" flipH="1">
            <a:off x="4943575" y="3700373"/>
            <a:ext cx="2951343" cy="229404"/>
          </a:xfrm>
          <a:prstGeom prst="bentConnector3">
            <a:avLst>
              <a:gd name="adj1" fmla="val 10003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D784E477-9F31-9949-7810-2D4CACE30DFF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CCEB916-121F-712B-3B3E-F01E7FC5FDEE}"/>
              </a:ext>
            </a:extLst>
          </p:cNvPr>
          <p:cNvCxnSpPr>
            <a:endCxn id="9" idx="1"/>
          </p:cNvCxnSpPr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 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Wikipedia page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for Falcon 9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we parse the html and extract the relevant columns.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D0B6F5-B77B-2E7B-9408-B68332222B32}"/>
              </a:ext>
            </a:extLst>
          </p:cNvPr>
          <p:cNvSpPr txBox="1"/>
          <p:nvPr/>
        </p:nvSpPr>
        <p:spPr>
          <a:xfrm>
            <a:off x="6533948" y="2422329"/>
            <a:ext cx="4197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 from Falcon 9 Wikipedia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EEB4C0-E7CD-7A19-EC47-33395D57F239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HTML response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9F77A-75B6-DEA4-7F3F-955703EEF2F4}"/>
              </a:ext>
            </a:extLst>
          </p:cNvPr>
          <p:cNvSpPr txBox="1"/>
          <p:nvPr/>
        </p:nvSpPr>
        <p:spPr>
          <a:xfrm>
            <a:off x="6533948" y="3379037"/>
            <a:ext cx="39028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html code to select tables,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Flight No	- Orbit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	- Customer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	- Launch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 mass 	- 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landing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Date 		- Time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127E1210-5D2F-0C06-C949-113E815E8ECF}"/>
              </a:ext>
            </a:extLst>
          </p:cNvPr>
          <p:cNvCxnSpPr>
            <a:cxnSpLocks/>
            <a:endCxn id="5" idx="1"/>
          </p:cNvCxnSpPr>
          <p:nvPr/>
        </p:nvCxnSpPr>
        <p:spPr>
          <a:xfrm rot="16200000" flipH="1">
            <a:off x="6282228" y="2355275"/>
            <a:ext cx="274038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1EA0A528-8E3B-F577-F8FA-EDC616BCA7EF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FF3694B9-7F8B-BE39-DD9E-69A5B681369A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CBD26F8-0622-2257-4617-D5D1A17C0FF8}"/>
              </a:ext>
            </a:extLst>
          </p:cNvPr>
          <p:cNvCxnSpPr/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8E8A37E-261E-3CE2-1D8F-2163EC9A67D4}"/>
              </a:ext>
            </a:extLst>
          </p:cNvPr>
          <p:cNvSpPr txBox="1"/>
          <p:nvPr/>
        </p:nvSpPr>
        <p:spPr>
          <a:xfrm>
            <a:off x="6027811" y="1963625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 scraping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266EF2-AC63-1493-BA55-F208CCFC1380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BeautifulSoup</a:t>
            </a:r>
            <a:r>
              <a:rPr lang="en-US" dirty="0"/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9152</TotalTime>
  <Words>2744</Words>
  <Application>Microsoft Macintosh PowerPoint</Application>
  <PresentationFormat>Widescreen</PresentationFormat>
  <Paragraphs>420</Paragraphs>
  <Slides>48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5" baseType="lpstr">
      <vt:lpstr>Abadi</vt:lpstr>
      <vt:lpstr>Arial</vt:lpstr>
      <vt:lpstr>Calibri</vt:lpstr>
      <vt:lpstr>IBM Plex Mono SemiBold</vt:lpstr>
      <vt:lpstr>Menlo</vt:lpstr>
      <vt:lpstr>Wingdings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Creci Keinbaum, G.F. (Gastón)</cp:lastModifiedBy>
  <cp:revision>241</cp:revision>
  <dcterms:created xsi:type="dcterms:W3CDTF">2021-04-29T18:58:34Z</dcterms:created>
  <dcterms:modified xsi:type="dcterms:W3CDTF">2025-03-13T17:01:19Z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